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30"/>
  </p:notesMasterIdLst>
  <p:sldIdLst>
    <p:sldId id="288" r:id="rId5"/>
    <p:sldId id="256" r:id="rId6"/>
    <p:sldId id="280" r:id="rId7"/>
    <p:sldId id="462" r:id="rId8"/>
    <p:sldId id="447" r:id="rId9"/>
    <p:sldId id="258" r:id="rId10"/>
    <p:sldId id="459" r:id="rId11"/>
    <p:sldId id="271" r:id="rId12"/>
    <p:sldId id="448" r:id="rId13"/>
    <p:sldId id="461" r:id="rId14"/>
    <p:sldId id="281" r:id="rId15"/>
    <p:sldId id="460" r:id="rId16"/>
    <p:sldId id="443" r:id="rId17"/>
    <p:sldId id="464" r:id="rId18"/>
    <p:sldId id="283" r:id="rId19"/>
    <p:sldId id="453" r:id="rId20"/>
    <p:sldId id="452" r:id="rId21"/>
    <p:sldId id="456" r:id="rId22"/>
    <p:sldId id="444" r:id="rId23"/>
    <p:sldId id="455" r:id="rId24"/>
    <p:sldId id="284" r:id="rId25"/>
    <p:sldId id="287" r:id="rId26"/>
    <p:sldId id="457" r:id="rId27"/>
    <p:sldId id="458" r:id="rId28"/>
    <p:sldId id="260" r:id="rId29"/>
  </p:sldIdLst>
  <p:sldSz cx="12192000" cy="6858000"/>
  <p:notesSz cx="6858000" cy="9144000"/>
  <p:embeddedFontLst>
    <p:embeddedFont>
      <p:font typeface="Source Sans Pro" panose="020B0503030403020204" pitchFamily="34" charset="0"/>
      <p:regular r:id="rId31"/>
      <p:bold r:id="rId32"/>
      <p:italic r:id="rId33"/>
      <p:boldItalic r:id="rId34"/>
    </p:embeddedFont>
    <p:embeddedFont>
      <p:font typeface="Verdana Pro Cond" panose="020F0502020204030204" pitchFamily="34" charset="0"/>
      <p:regular r:id="rId35"/>
      <p:bold r:id="rId36"/>
      <p:italic r:id="rId37"/>
      <p:boldItalic r:id="rId38"/>
    </p:embeddedFont>
    <p:embeddedFont>
      <p:font typeface="Verdana Pro Cond Black" panose="020F0502020204030204" pitchFamily="34" charset="0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2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FB04"/>
    <a:srgbClr val="FD0E67"/>
    <a:srgbClr val="041D40"/>
    <a:srgbClr val="00CEC0"/>
    <a:srgbClr val="DDE2A7"/>
    <a:srgbClr val="002E5F"/>
    <a:srgbClr val="A7FF42"/>
    <a:srgbClr val="0E0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462F3B-E160-2501-893F-2E5AB2569DB6}" v="4" dt="2025-09-23T11:00:30.9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/>
    <p:restoredTop sz="94694"/>
  </p:normalViewPr>
  <p:slideViewPr>
    <p:cSldViewPr snapToGrid="0">
      <p:cViewPr varScale="1">
        <p:scale>
          <a:sx n="121" d="100"/>
          <a:sy n="121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9.fntdata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42" Type="http://schemas.openxmlformats.org/officeDocument/2006/relationships/commentAuthors" Target="commentAuthor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3E376-DCEC-4E32-8E5C-951527E1D3FC}" type="datetimeFigureOut">
              <a:rPr lang="en-GB" smtClean="0"/>
              <a:t>09/10/2025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98987-9F69-40EE-8450-32CA8752F4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9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36592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55CB1-4E89-8A86-AAE5-0391D59BB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4AFD3C-5F92-D54F-BBF7-FB933FD0E0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26FB56-2E24-CE4D-EEB6-BE78DADDC1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825055-CB55-1B90-3B42-1978181A3E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1483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25682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8A8F3-DD4C-24EB-0157-61E7B0E97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535E0E-B07B-E822-1D29-40B45450BC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A83462-359C-0694-41E4-7D1657B2A6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DFF36-8AB9-6446-8C91-AFB039A8A1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0085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BFDC71-133C-FD17-6540-C4E3DDAFD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101148-47F2-E4DD-8274-578249B6F9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8B22DC-BDD0-953C-9D73-F55BCD0AA3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BBB92B-B3D1-3004-535A-82C543A850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7955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02608-085B-AAEE-68E6-32292773F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274339-D595-3F08-4B30-5E0685ACE5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4C2E2B-C94A-86F0-022A-210251D96D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A39CEC-DC95-C1A2-FB6C-F938F93418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7287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5235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77462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A0189-7A97-4CB5-E2B2-8C8990686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BCC847-DB03-059F-06C6-FC5FF8E690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A13EB2-D906-7024-12AF-EB44E28A1A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4EDB4F-9372-9958-8160-EC103C80B8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1104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DC1090-3E88-79EE-CB58-9727331EE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B54875-8F0A-0BAE-FE0E-13F0B0D7D4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C3FAFE-ABC6-3944-66FA-9C8D020837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5392E-1EA0-BA12-AE50-77BD968CC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8169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LO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080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885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053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CC3A7-82D3-5129-B59D-2540E07F4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A09443-EF8D-F7BC-D984-69A0E17B3A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B34F49-42C0-1012-CD6E-6C497FC3E3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https://www.cnbc.com/2021/09/29/ios-15-live-text-how-to-copy-and-paste-text-from-a-photo.html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471C58-3851-3001-7280-92CB2E4C73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531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585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5B878-AF57-7035-B2F6-93F9E67DA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15C662-5FDA-D4CE-0BB2-625C15BC05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79F1F7-B7DE-4977-B226-E732300E7D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D4E28F-647E-E9E9-B5ED-FD51404976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004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DEF8A5-89C7-58AC-0089-7E39F7D4E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B603A0-39DA-C986-F577-1B262A610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39EA6-AB1F-C181-3918-49D5EDC07F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8A2C9-4215-1ACF-EB68-864C4D4BD0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506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2E4DD-4139-4200-D843-559F858B2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D6C5FD-B62E-A269-0079-BA0CDC2A8E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0F5CD6-C653-0766-C6FC-54E8BAB1EC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D3E0BA-97A8-EE3B-B06B-14EFA466D0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518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50280-7BDB-A7AD-FF92-A2C926D84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1EB6B7-8B3B-42A1-78E2-5E68666DC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99D9A0-93A8-0645-B376-0DBF08EF0C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B9CEC-D035-D475-02CA-280049A9A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2998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969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826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060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944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788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7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08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127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88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871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117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00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ionalarchives.gov.uk/information-management/manage-information/preserving-digital-records/digitisation/" TargetMode="External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avepdf.com/pdf-ocr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cr.space/" TargetMode="External"/><Relationship Id="rId5" Type="http://schemas.openxmlformats.org/officeDocument/2006/relationships/hyperlink" Target="https://www.sodapdf.com/ocr-pdf/" TargetMode="External"/><Relationship Id="rId4" Type="http://schemas.openxmlformats.org/officeDocument/2006/relationships/hyperlink" Target="https://www.onlineocr.ne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humor.com/media/the-nightmare" TargetMode="Externa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librarycarpentry.org/lc-data-intro/01-regular-expressions/" TargetMode="External"/><Relationship Id="rId3" Type="http://schemas.openxmlformats.org/officeDocument/2006/relationships/image" Target="../media/image21.png"/><Relationship Id="rId7" Type="http://schemas.openxmlformats.org/officeDocument/2006/relationships/hyperlink" Target="https://programminghistorian.org/en/lessons/understanding-regular-expression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rogramminghistorian.org/en/lessons/cleaning-ocrd-text-with-regular-expressions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d.ac.uk/information-services/library-museum-gallery/finding-resources/library-databases/databases-a-z/databases-g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>
            <a:extLst>
              <a:ext uri="{FF2B5EF4-FFF2-40B4-BE49-F238E27FC236}">
                <a16:creationId xmlns:a16="http://schemas.microsoft.com/office/drawing/2014/main" id="{12363F44-80FF-BB76-0923-777EB349A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" y="-34104"/>
            <a:ext cx="13337457" cy="75038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523" y="2005848"/>
            <a:ext cx="3635985" cy="33919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8726" y="2031139"/>
            <a:ext cx="4192558" cy="336245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>
              <a:lnSpc>
                <a:spcPts val="8500"/>
              </a:lnSpc>
            </a:pPr>
            <a:r>
              <a:rPr lang="en-GB" sz="9600" b="1" dirty="0">
                <a:solidFill>
                  <a:srgbClr val="002E5F"/>
                </a:solidFill>
                <a:latin typeface="Verdana Pro Cond"/>
              </a:rPr>
              <a:t>Data</a:t>
            </a:r>
          </a:p>
          <a:p>
            <a:pPr>
              <a:lnSpc>
                <a:spcPts val="8500"/>
              </a:lnSpc>
            </a:pPr>
            <a:r>
              <a:rPr lang="en-GB" sz="9600" b="1" dirty="0">
                <a:solidFill>
                  <a:srgbClr val="002E5F"/>
                </a:solidFill>
                <a:latin typeface="Verdana Pro Cond"/>
              </a:rPr>
              <a:t>Culture</a:t>
            </a:r>
          </a:p>
          <a:p>
            <a:pPr>
              <a:lnSpc>
                <a:spcPts val="8500"/>
              </a:lnSpc>
            </a:pPr>
            <a:r>
              <a:rPr lang="en-GB" sz="9600" b="1" dirty="0">
                <a:solidFill>
                  <a:srgbClr val="002E5F"/>
                </a:solidFill>
                <a:latin typeface="Verdana Pro Cond"/>
              </a:rPr>
              <a:t>society</a:t>
            </a:r>
            <a:endParaRPr lang="en-GB" sz="9600" b="1" dirty="0">
              <a:solidFill>
                <a:schemeClr val="bg1"/>
              </a:solidFill>
              <a:latin typeface="Verdana Pro Co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92" y="466529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C4F712-6D37-724B-8390-B51ED1FA16C7}"/>
              </a:ext>
            </a:extLst>
          </p:cNvPr>
          <p:cNvSpPr/>
          <p:nvPr/>
        </p:nvSpPr>
        <p:spPr>
          <a:xfrm>
            <a:off x="814192" y="6121373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@</a:t>
            </a:r>
            <a:r>
              <a:rPr lang="en-GB" err="1">
                <a:solidFill>
                  <a:srgbClr val="002E5F"/>
                </a:solidFill>
                <a:latin typeface="Integral CF Bold" panose="00000800000000000000" pitchFamily="50" charset="0"/>
              </a:rPr>
              <a:t>edCDCS</a:t>
            </a:r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56707AC0-9F56-5938-793A-F738277DB83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323" y="72298"/>
            <a:ext cx="1542572" cy="154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17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047BAD-7B3C-8FF8-B6AB-5AEE0AB04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05192A-0C7A-1D21-6E4C-0E2A457A64C5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A35A42-91F8-3663-054D-1D006ABA9E4A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B6E6E2-A32C-0756-D8E2-D27E69091E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0E2756-3F79-7427-93C9-0BB9604717C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00" y="6119853"/>
            <a:ext cx="3123376" cy="626474"/>
          </a:xfrm>
          <a:prstGeom prst="rect">
            <a:avLst/>
          </a:prstGeom>
        </p:spPr>
      </p:pic>
      <p:pic>
        <p:nvPicPr>
          <p:cNvPr id="2" name="Portable_scanner_and_OCR_(video)">
            <a:hlinkClick r:id="" action="ppaction://media"/>
            <a:extLst>
              <a:ext uri="{FF2B5EF4-FFF2-40B4-BE49-F238E27FC236}">
                <a16:creationId xmlns:a16="http://schemas.microsoft.com/office/drawing/2014/main" id="{743FEC02-10AC-9C6D-6297-9A3F3CDD70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50556" y="117530"/>
            <a:ext cx="11768378" cy="662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473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20000" cy="6858000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428" y="28546"/>
            <a:ext cx="1542572" cy="154257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9846" y="780715"/>
            <a:ext cx="5319104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Activity: </a:t>
            </a:r>
            <a:endParaRPr lang="en-US">
              <a:solidFill>
                <a:schemeClr val="bg1"/>
              </a:solidFill>
            </a:endParaRPr>
          </a:p>
          <a:p>
            <a:r>
              <a:rPr lang="en-GB" sz="4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OCR Workflow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667250" y="1136069"/>
            <a:ext cx="5177369" cy="42473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1200"/>
              </a:spcAft>
              <a:buFontTx/>
              <a:buAutoNum type="arabicPeriod"/>
            </a:pPr>
            <a:r>
              <a:rPr lang="en-GB" sz="2400" dirty="0">
                <a:solidFill>
                  <a:srgbClr val="002E5F"/>
                </a:solidFill>
                <a:ea typeface="+mn-lt"/>
                <a:cs typeface="+mn-lt"/>
              </a:rPr>
              <a:t>Identify a dataset (images of text) that you might use in your research</a:t>
            </a:r>
            <a:endParaRPr lang="en-GB" sz="24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342900" indent="-342900">
              <a:spcAft>
                <a:spcPts val="1200"/>
              </a:spcAft>
              <a:buFontTx/>
              <a:buAutoNum type="arabicPeriod"/>
            </a:pPr>
            <a:r>
              <a:rPr lang="en-GB" sz="2400" dirty="0">
                <a:solidFill>
                  <a:srgbClr val="002E5F"/>
                </a:solidFill>
                <a:ea typeface="+mn-lt"/>
                <a:cs typeface="+mn-lt"/>
              </a:rPr>
              <a:t>Write the steps to obtained encoded text from your dataset. (e.g. software, OCR module)</a:t>
            </a:r>
            <a:endParaRPr lang="en-GB" sz="2400" dirty="0">
              <a:ea typeface="Calibri"/>
              <a:cs typeface="Calibri"/>
            </a:endParaRPr>
          </a:p>
          <a:p>
            <a:pPr marL="342900" indent="-342900">
              <a:spcAft>
                <a:spcPts val="1200"/>
              </a:spcAft>
              <a:buFontTx/>
              <a:buAutoNum type="arabicPeriod"/>
            </a:pPr>
            <a:r>
              <a:rPr lang="en-GB" sz="2400" dirty="0">
                <a:solidFill>
                  <a:srgbClr val="002E5F"/>
                </a:solidFill>
                <a:ea typeface="+mn-lt"/>
                <a:cs typeface="+mn-lt"/>
              </a:rPr>
              <a:t>Share your dataset, workflow, and plan with your small group.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</a:pPr>
            <a:r>
              <a:rPr lang="en-GB" sz="2400" dirty="0">
                <a:solidFill>
                  <a:srgbClr val="002E5F"/>
                </a:solidFill>
                <a:ea typeface="+mn-lt"/>
                <a:cs typeface="+mn-lt"/>
              </a:rPr>
              <a:t>Identify potential issue in each step. And discuss how you might address them.</a:t>
            </a:r>
            <a:endParaRPr lang="en-GB" sz="24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 descr="A qr code with a paper crane&#10;&#10;AI-generated content may be incorrect.">
            <a:extLst>
              <a:ext uri="{FF2B5EF4-FFF2-40B4-BE49-F238E27FC236}">
                <a16:creationId xmlns:a16="http://schemas.microsoft.com/office/drawing/2014/main" id="{7FCC249A-0582-92F5-8FFD-ACC563D4AD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69" y="2282569"/>
            <a:ext cx="3388199" cy="338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04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19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35C23A-AF70-5056-D2FC-B4B485B49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88114B-321C-140C-EA38-C31157A4924C}"/>
              </a:ext>
            </a:extLst>
          </p:cNvPr>
          <p:cNvSpPr/>
          <p:nvPr/>
        </p:nvSpPr>
        <p:spPr>
          <a:xfrm>
            <a:off x="6072000" y="0"/>
            <a:ext cx="6120000" cy="6858000"/>
          </a:xfrm>
          <a:prstGeom prst="rect">
            <a:avLst/>
          </a:prstGeom>
          <a:solidFill>
            <a:srgbClr val="041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4E34A1-3DDD-DE80-AC82-40E9B3F76D5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EFEBD-F1FB-0854-5A60-268184967CF4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3AF7D5-691E-9C6B-84C2-77634F334993}"/>
              </a:ext>
            </a:extLst>
          </p:cNvPr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E319E8-4A93-13D8-0856-CE7773012EA6}"/>
              </a:ext>
            </a:extLst>
          </p:cNvPr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F9CD95-4630-11A7-F9AA-23203CC3CFB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EB54FF0-E6D1-0CDD-68B8-64FAB9814BD6}"/>
              </a:ext>
            </a:extLst>
          </p:cNvPr>
          <p:cNvSpPr/>
          <p:nvPr/>
        </p:nvSpPr>
        <p:spPr>
          <a:xfrm>
            <a:off x="6303768" y="778694"/>
            <a:ext cx="5652687" cy="486287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Accuracy depends on </a:t>
            </a:r>
            <a:r>
              <a:rPr lang="en-US" sz="2800" b="1" dirty="0">
                <a:solidFill>
                  <a:srgbClr val="E6FB04"/>
                </a:solidFill>
              </a:rPr>
              <a:t>dataset quality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b="1" dirty="0">
                <a:solidFill>
                  <a:srgbClr val="E6FB04"/>
                </a:solidFill>
              </a:rPr>
              <a:t>visual complexity </a:t>
            </a:r>
            <a:r>
              <a:rPr lang="en-US" sz="2800" dirty="0">
                <a:solidFill>
                  <a:schemeClr val="bg1"/>
                </a:solidFill>
              </a:rPr>
              <a:t>and </a:t>
            </a:r>
            <a:r>
              <a:rPr lang="en-US" sz="2800" b="1" dirty="0">
                <a:solidFill>
                  <a:srgbClr val="E6FB04"/>
                </a:solidFill>
              </a:rPr>
              <a:t>software capability</a:t>
            </a:r>
            <a:r>
              <a:rPr lang="en-US" sz="2800" b="1" dirty="0">
                <a:solidFill>
                  <a:schemeClr val="bg1"/>
                </a:solidFill>
              </a:rPr>
              <a:t>. Some</a:t>
            </a:r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 common sources of error include: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pPr marL="342900" indent="-342900"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Human errors and typos</a:t>
            </a:r>
            <a:endParaRPr lang="en-US" sz="2800" dirty="0">
              <a:solidFill>
                <a:schemeClr val="bg1"/>
              </a:solidFill>
              <a:ea typeface="Calibri"/>
              <a:cs typeface="Calibri"/>
            </a:endParaRPr>
          </a:p>
          <a:p>
            <a:pPr marL="342900" indent="-342900"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Age and damage (stained or blurry)</a:t>
            </a:r>
            <a:endParaRPr lang="en-US" sz="2800" dirty="0">
              <a:solidFill>
                <a:schemeClr val="bg1"/>
              </a:solidFill>
              <a:ea typeface="Calibri"/>
              <a:cs typeface="Calibri"/>
            </a:endParaRPr>
          </a:p>
          <a:p>
            <a:pPr marL="342900" indent="-342900"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Mixed text and images, or multiple languages</a:t>
            </a:r>
            <a:endParaRPr lang="en-US" sz="2800" dirty="0">
              <a:solidFill>
                <a:schemeClr val="bg1"/>
              </a:solidFill>
              <a:ea typeface="Calibri"/>
              <a:cs typeface="Calibri"/>
            </a:endParaRPr>
          </a:p>
          <a:p>
            <a:pPr marL="342900" indent="-342900"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Cursive handwriting</a:t>
            </a:r>
            <a:endParaRPr lang="en-US" sz="2800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DD0D32-FB95-9AF8-1CEB-188E7297A771}"/>
              </a:ext>
            </a:extLst>
          </p:cNvPr>
          <p:cNvSpPr txBox="1"/>
          <p:nvPr/>
        </p:nvSpPr>
        <p:spPr>
          <a:xfrm>
            <a:off x="893272" y="2548305"/>
            <a:ext cx="4825678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000" b="1" dirty="0">
                <a:latin typeface="Verdana Pro Cond"/>
                <a:ea typeface="+mn-lt"/>
                <a:cs typeface="+mn-lt"/>
              </a:rPr>
              <a:t> Challenges of OCR</a:t>
            </a: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05546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19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EC6EDD-710A-62DC-C607-6124E267E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C4F41-E345-B861-B6FA-6FAEF777DA0A}"/>
              </a:ext>
            </a:extLst>
          </p:cNvPr>
          <p:cNvSpPr/>
          <p:nvPr/>
        </p:nvSpPr>
        <p:spPr>
          <a:xfrm>
            <a:off x="6072000" y="0"/>
            <a:ext cx="6120000" cy="6858000"/>
          </a:xfrm>
          <a:prstGeom prst="rect">
            <a:avLst/>
          </a:prstGeom>
          <a:solidFill>
            <a:srgbClr val="041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39E8EB-3974-EBEB-5D82-A43C7EEC6CE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FB3CE8-4960-FF5D-161D-C4E3162DAE28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4F7524-A78E-54F5-A227-A7798BF3448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077386C-06B0-3F63-BE62-D75892D452A3}"/>
              </a:ext>
            </a:extLst>
          </p:cNvPr>
          <p:cNvSpPr/>
          <p:nvPr/>
        </p:nvSpPr>
        <p:spPr>
          <a:xfrm>
            <a:off x="6278784" y="1140956"/>
            <a:ext cx="5652687" cy="415498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>
                <a:solidFill>
                  <a:srgbClr val="E6FB04"/>
                </a:solidFill>
              </a:rPr>
              <a:t>Possible solutions</a:t>
            </a:r>
            <a:r>
              <a:rPr lang="en-US" sz="2800" dirty="0">
                <a:solidFill>
                  <a:schemeClr val="bg1"/>
                </a:solidFill>
              </a:rPr>
              <a:t>:</a:t>
            </a:r>
          </a:p>
          <a:p>
            <a:pPr marL="342900" indent="-342900">
              <a:spcAft>
                <a:spcPts val="1200"/>
              </a:spcAft>
              <a:buFont typeface="Arial,Sans-Serif"/>
              <a:buChar char="•"/>
            </a:pP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Select good quality dataset to begin with.</a:t>
            </a:r>
          </a:p>
          <a:p>
            <a:pPr marL="342900" indent="-342900">
              <a:spcAft>
                <a:spcPts val="1200"/>
              </a:spcAft>
              <a:buFont typeface="Arial,Sans-Serif"/>
              <a:buChar char="•"/>
            </a:pP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Pre-process your dataset to improve its quality 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spcAft>
                <a:spcPts val="1200"/>
              </a:spcAft>
              <a:buFont typeface="Arial,Sans-Serif"/>
              <a:buChar char="•"/>
            </a:pP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Correct errors in OCR-produced files, if they are predictable. 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spcAft>
                <a:spcPts val="1200"/>
              </a:spcAft>
              <a:buFont typeface="Arial,Sans-Serif"/>
              <a:buChar char="•"/>
            </a:pPr>
            <a:r>
              <a:rPr lang="en-US" sz="2800" dirty="0">
                <a:solidFill>
                  <a:schemeClr val="bg1"/>
                </a:solidFill>
                <a:ea typeface="+mn-lt"/>
                <a:cs typeface="+mn-lt"/>
              </a:rPr>
              <a:t>Improve OCR engine capability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6" name="Picture 15" descr="A logo with text on it&#10;&#10;AI-generated content may be incorrect.">
            <a:extLst>
              <a:ext uri="{FF2B5EF4-FFF2-40B4-BE49-F238E27FC236}">
                <a16:creationId xmlns:a16="http://schemas.microsoft.com/office/drawing/2014/main" id="{FDF167C9-1838-3EC7-782D-A58378DA597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428" y="28546"/>
            <a:ext cx="1542572" cy="15425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248CF1-7453-8F30-55C3-D3B70BC4DB0E}"/>
              </a:ext>
            </a:extLst>
          </p:cNvPr>
          <p:cNvSpPr txBox="1"/>
          <p:nvPr/>
        </p:nvSpPr>
        <p:spPr>
          <a:xfrm>
            <a:off x="893272" y="2548305"/>
            <a:ext cx="4825678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000" b="1" dirty="0">
                <a:latin typeface="Verdana Pro Cond"/>
                <a:ea typeface="+mn-lt"/>
                <a:cs typeface="+mn-lt"/>
              </a:rPr>
              <a:t> Challenges of OCR</a:t>
            </a: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8502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8C11D-AE27-8FAA-BDC2-A4C24DE8E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DFDC69-5D22-449F-4653-9310BB74B3C6}"/>
              </a:ext>
            </a:extLst>
          </p:cNvPr>
          <p:cNvSpPr/>
          <p:nvPr/>
        </p:nvSpPr>
        <p:spPr>
          <a:xfrm>
            <a:off x="-3125" y="220718"/>
            <a:ext cx="6226123" cy="685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53E002-B39E-EE72-7E45-3F621CF28C00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4DC503-DE88-2803-27E7-BC0E841B662A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E5AB7-95B1-0784-C678-F5E0AF899DF1}"/>
              </a:ext>
            </a:extLst>
          </p:cNvPr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B4F72C-8A29-E5EC-4249-DEA16B1B4805}"/>
              </a:ext>
            </a:extLst>
          </p:cNvPr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E36CF1-5CF6-102B-10B4-87A34B6C144B}"/>
              </a:ext>
            </a:extLst>
          </p:cNvPr>
          <p:cNvSpPr/>
          <p:nvPr/>
        </p:nvSpPr>
        <p:spPr>
          <a:xfrm>
            <a:off x="454789" y="2910026"/>
            <a:ext cx="5680340" cy="169277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Image resolution</a:t>
            </a:r>
          </a:p>
          <a:p>
            <a:pPr>
              <a:spcAft>
                <a:spcPts val="1200"/>
              </a:spcAft>
            </a:pPr>
            <a:r>
              <a:rPr lang="en-GB" dirty="0"/>
              <a:t>300 DPI is often used as a benchmark for good quality printing reproducibility for photographs, but this may vary</a:t>
            </a:r>
          </a:p>
          <a:p>
            <a:pPr>
              <a:spcAft>
                <a:spcPts val="1200"/>
              </a:spcAft>
            </a:pPr>
            <a:r>
              <a:rPr lang="en-US" sz="1600" dirty="0">
                <a:solidFill>
                  <a:srgbClr val="002E5F"/>
                </a:solidFill>
                <a:ea typeface="+mn-lt"/>
                <a:cs typeface="+mn-lt"/>
                <a:hlinkClick r:id="rId3"/>
              </a:rPr>
              <a:t>Ex. National archive</a:t>
            </a:r>
            <a:endParaRPr lang="en-US" sz="1600" dirty="0">
              <a:solidFill>
                <a:srgbClr val="002E5F"/>
              </a:solidFill>
              <a:ea typeface="+mn-lt"/>
              <a:cs typeface="+mn-lt"/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5C941453-E324-C84F-6E40-0D5FEB24377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607" y="-106792"/>
            <a:ext cx="1542572" cy="15425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A34CC3-50E0-BF0F-7BCE-CFE1AF314C7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0DC356-A2BA-DDA5-3F94-26ED507D5A0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2" y="-4371"/>
            <a:ext cx="3394997" cy="6726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7B06C7-602C-80C8-DA4B-D90D9A90C830}"/>
              </a:ext>
            </a:extLst>
          </p:cNvPr>
          <p:cNvSpPr txBox="1"/>
          <p:nvPr/>
        </p:nvSpPr>
        <p:spPr>
          <a:xfrm>
            <a:off x="450385" y="1885900"/>
            <a:ext cx="531910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latin typeface="Verdana Pro Cond"/>
                <a:ea typeface="+mn-lt"/>
                <a:cs typeface="+mn-lt"/>
              </a:rPr>
              <a:t>Data Selection</a:t>
            </a:r>
            <a:endParaRPr lang="en-US" dirty="0"/>
          </a:p>
        </p:txBody>
      </p:sp>
      <p:pic>
        <p:nvPicPr>
          <p:cNvPr id="1026" name="Picture 2" descr="Best Resolution DPI When Scanning Photos Into Digital">
            <a:extLst>
              <a:ext uri="{FF2B5EF4-FFF2-40B4-BE49-F238E27FC236}">
                <a16:creationId xmlns:a16="http://schemas.microsoft.com/office/drawing/2014/main" id="{80A68AA7-B55D-7BCD-AB0F-1850E8BADF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35"/>
          <a:stretch>
            <a:fillRect/>
          </a:stretch>
        </p:blipFill>
        <p:spPr bwMode="auto">
          <a:xfrm>
            <a:off x="7105776" y="1298696"/>
            <a:ext cx="4203447" cy="401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8618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8E88CF-3231-97F9-21B4-26F458936411}"/>
              </a:ext>
            </a:extLst>
          </p:cNvPr>
          <p:cNvSpPr/>
          <p:nvPr/>
        </p:nvSpPr>
        <p:spPr>
          <a:xfrm>
            <a:off x="-3124" y="0"/>
            <a:ext cx="6226123" cy="685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53910" y="3166470"/>
            <a:ext cx="3175442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Manual inspection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B8340DD-8623-CE31-DD1F-F9F186E78C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607" y="-106792"/>
            <a:ext cx="1542572" cy="15425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324C5BE-46F6-B278-023C-D3CA35C6C1F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2" y="-4371"/>
            <a:ext cx="3394997" cy="6726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FF798C-EB2A-18E0-FA11-A52E29A425CC}"/>
              </a:ext>
            </a:extLst>
          </p:cNvPr>
          <p:cNvSpPr txBox="1"/>
          <p:nvPr/>
        </p:nvSpPr>
        <p:spPr>
          <a:xfrm>
            <a:off x="449813" y="2385912"/>
            <a:ext cx="531910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latin typeface="Verdana Pro Cond"/>
                <a:ea typeface="+mn-lt"/>
                <a:cs typeface="+mn-lt"/>
              </a:rPr>
              <a:t>Data Selection</a:t>
            </a:r>
            <a:endParaRPr lang="en-US" dirty="0"/>
          </a:p>
        </p:txBody>
      </p:sp>
      <p:pic>
        <p:nvPicPr>
          <p:cNvPr id="6" name="Picture 5" descr="A document with text on it&#10;&#10;AI-generated content may be incorrect.">
            <a:extLst>
              <a:ext uri="{FF2B5EF4-FFF2-40B4-BE49-F238E27FC236}">
                <a16:creationId xmlns:a16="http://schemas.microsoft.com/office/drawing/2014/main" id="{64DD76C4-D804-974A-2932-C70F61BA54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5" b="10660"/>
          <a:stretch>
            <a:fillRect/>
          </a:stretch>
        </p:blipFill>
        <p:spPr>
          <a:xfrm>
            <a:off x="6686386" y="383471"/>
            <a:ext cx="4932106" cy="542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09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5D6D7-A82A-A486-7B4C-AFFA4D859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BDBFC9-270D-CA8E-64AF-A37336422E81}"/>
              </a:ext>
            </a:extLst>
          </p:cNvPr>
          <p:cNvSpPr/>
          <p:nvPr/>
        </p:nvSpPr>
        <p:spPr>
          <a:xfrm>
            <a:off x="0" y="0"/>
            <a:ext cx="6120000" cy="6858000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61BBE6-28F6-03FD-2427-ABC9764A6A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428" y="28546"/>
            <a:ext cx="1542572" cy="15425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9096B2D-1F6F-843C-FF4A-626F3B594455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3F4425-1C74-0580-6F46-D5EC289F3F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358DB44-1A2C-938B-D672-29552F6E94D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96338AE4-0E36-4438-43EA-26DF481C4BEA}"/>
              </a:ext>
            </a:extLst>
          </p:cNvPr>
          <p:cNvSpPr txBox="1"/>
          <p:nvPr/>
        </p:nvSpPr>
        <p:spPr>
          <a:xfrm>
            <a:off x="389031" y="2048915"/>
            <a:ext cx="5591968" cy="335128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GB" sz="2400" dirty="0">
                <a:solidFill>
                  <a:schemeClr val="bg1"/>
                </a:solidFill>
                <a:ea typeface="Calibri"/>
                <a:cs typeface="Calibri"/>
              </a:rPr>
              <a:t>Identify issues you might encounter when processing the following images.  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GB" sz="2400" dirty="0">
                <a:solidFill>
                  <a:schemeClr val="bg1"/>
                </a:solidFill>
                <a:ea typeface="Calibri"/>
                <a:cs typeface="Calibri"/>
              </a:rPr>
              <a:t>Are there any steps you could take to preprocessing the document that might improve the output accuracy?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en-GB" sz="2400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1821B1-ACF7-0BC4-26B2-A362D94885D5}"/>
              </a:ext>
            </a:extLst>
          </p:cNvPr>
          <p:cNvSpPr txBox="1"/>
          <p:nvPr/>
        </p:nvSpPr>
        <p:spPr>
          <a:xfrm>
            <a:off x="399846" y="505895"/>
            <a:ext cx="5319104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Activity: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GB" sz="4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Inspect the Images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2" name="Picture 11" descr="A qr code with a paper crane&#10;&#10;AI-generated content may be incorrect.">
            <a:extLst>
              <a:ext uri="{FF2B5EF4-FFF2-40B4-BE49-F238E27FC236}">
                <a16:creationId xmlns:a16="http://schemas.microsoft.com/office/drawing/2014/main" id="{09F1D318-00DC-1CB1-F121-AC8D14BADA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234" y="1249964"/>
            <a:ext cx="4358071" cy="435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773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DDB311-3B2A-8270-6FB3-B16DAF5F8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ECB4D9-8E6F-E44F-469A-3C1A4C45D497}"/>
              </a:ext>
            </a:extLst>
          </p:cNvPr>
          <p:cNvSpPr/>
          <p:nvPr/>
        </p:nvSpPr>
        <p:spPr>
          <a:xfrm>
            <a:off x="-3124" y="0"/>
            <a:ext cx="6226123" cy="685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A9DFB1-72B3-4BBB-9383-235FAB2CA672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408417-F537-8150-3B68-E7887189F3B1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684E71-F8DF-363E-4640-11478784A5DE}"/>
              </a:ext>
            </a:extLst>
          </p:cNvPr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221992-C5A8-D07F-E865-9CF3C6F0A77E}"/>
              </a:ext>
            </a:extLst>
          </p:cNvPr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7B8DBF-D0AB-8BB8-F368-73004EC23DFE}"/>
              </a:ext>
            </a:extLst>
          </p:cNvPr>
          <p:cNvSpPr/>
          <p:nvPr/>
        </p:nvSpPr>
        <p:spPr>
          <a:xfrm>
            <a:off x="6446381" y="1421032"/>
            <a:ext cx="5680340" cy="298543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2E5F"/>
                </a:solidFill>
                <a:ea typeface="+mn-lt"/>
                <a:cs typeface="+mn-lt"/>
              </a:rPr>
              <a:t>Manually</a:t>
            </a: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: Adjust the </a:t>
            </a:r>
            <a:r>
              <a:rPr lang="en-US" sz="2800" dirty="0" err="1">
                <a:solidFill>
                  <a:srgbClr val="002E5F"/>
                </a:solidFill>
                <a:ea typeface="+mn-lt"/>
                <a:cs typeface="+mn-lt"/>
              </a:rPr>
              <a:t>colour</a:t>
            </a: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, contrast, or formats of the files.</a:t>
            </a:r>
            <a:endParaRPr lang="en-US" sz="2800" dirty="0">
              <a:solidFill>
                <a:srgbClr val="002E5F"/>
              </a:solidFill>
              <a:ea typeface="Calibri" panose="020F0502020204030204"/>
              <a:cs typeface="Calibri" panose="020F0502020204030204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2E5F"/>
                </a:solidFill>
                <a:ea typeface="+mn-lt"/>
                <a:cs typeface="+mn-lt"/>
              </a:rPr>
              <a:t>OCR tools</a:t>
            </a: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: Some OCR software have built-in correction functions such as patches.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02E5F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B767FEB1-E665-89D4-47C0-A026EEF31B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607" y="-106792"/>
            <a:ext cx="1542572" cy="15425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77237D-6CA5-8465-A3A6-E66B480A18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DF48586-BF08-FDCF-CF54-8FE2CF17FFF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2" y="-4371"/>
            <a:ext cx="3394997" cy="6726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C8B3B1-0237-5A13-3650-7EDFC1DF6C08}"/>
              </a:ext>
            </a:extLst>
          </p:cNvPr>
          <p:cNvSpPr txBox="1"/>
          <p:nvPr/>
        </p:nvSpPr>
        <p:spPr>
          <a:xfrm>
            <a:off x="449813" y="2385912"/>
            <a:ext cx="531910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latin typeface="Verdana Pro Cond"/>
                <a:ea typeface="+mn-lt"/>
                <a:cs typeface="+mn-lt"/>
              </a:rPr>
              <a:t>Pre-processing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303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CE5779-A2BB-C606-627E-BD5D385D2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8ABD70-99B7-15B0-5B7E-548B51BEFA34}"/>
              </a:ext>
            </a:extLst>
          </p:cNvPr>
          <p:cNvSpPr/>
          <p:nvPr/>
        </p:nvSpPr>
        <p:spPr>
          <a:xfrm>
            <a:off x="-3124" y="0"/>
            <a:ext cx="6226123" cy="685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4D2963-4413-6162-19EB-AC5FE3B675F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FC4892-502E-08F3-4CF2-38CDAA9D88E7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57569C-5846-947E-B02D-D53836F03C95}"/>
              </a:ext>
            </a:extLst>
          </p:cNvPr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17DBAE-0736-123E-41C0-1BC450FBF4A5}"/>
              </a:ext>
            </a:extLst>
          </p:cNvPr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F5C2AA-A617-64CF-F2B8-4D7837A6ADDB}"/>
              </a:ext>
            </a:extLst>
          </p:cNvPr>
          <p:cNvSpPr/>
          <p:nvPr/>
        </p:nvSpPr>
        <p:spPr>
          <a:xfrm>
            <a:off x="6446381" y="1421032"/>
            <a:ext cx="5680340" cy="329320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Pay attention to the limitations of the software</a:t>
            </a:r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pPr marL="342900" indent="-342900">
              <a:spcAft>
                <a:spcPts val="1200"/>
              </a:spcAft>
              <a:buFont typeface="Arial,Sans-Serif" panose="020B0604020202020204" pitchFamily="34" charset="0"/>
              <a:buChar char="•"/>
            </a:pPr>
            <a:r>
              <a:rPr lang="en-US" sz="2800" b="1" dirty="0">
                <a:solidFill>
                  <a:srgbClr val="002E5F"/>
                </a:solidFill>
                <a:ea typeface="+mn-lt"/>
                <a:cs typeface="+mn-lt"/>
              </a:rPr>
              <a:t>File Size</a:t>
            </a:r>
            <a:endParaRPr lang="en-US" sz="28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2E5F"/>
                </a:solidFill>
                <a:ea typeface="Calibri" panose="020F0502020204030204"/>
                <a:cs typeface="Calibri" panose="020F0502020204030204"/>
              </a:rPr>
              <a:t>File Format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2E5F"/>
                </a:solidFill>
                <a:ea typeface="Calibri" panose="020F0502020204030204"/>
                <a:cs typeface="Calibri" panose="020F0502020204030204"/>
              </a:rPr>
              <a:t>Text orientation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2E5F"/>
                </a:solidFill>
                <a:ea typeface="Calibri" panose="020F0502020204030204"/>
                <a:cs typeface="Calibri" panose="020F0502020204030204"/>
              </a:rPr>
              <a:t>Languages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82F96AEC-93E1-1289-D643-9E497CF556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607" y="-106792"/>
            <a:ext cx="1542572" cy="15425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442B74-C261-CC89-4817-49249A5FE4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5BFA4C9-1FD1-5F09-44BB-EE801BD58FF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2" y="-4371"/>
            <a:ext cx="3394997" cy="6726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8596A8-47C1-3197-93CB-479C3E07C827}"/>
              </a:ext>
            </a:extLst>
          </p:cNvPr>
          <p:cNvSpPr txBox="1"/>
          <p:nvPr/>
        </p:nvSpPr>
        <p:spPr>
          <a:xfrm>
            <a:off x="449813" y="2385912"/>
            <a:ext cx="531910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latin typeface="Verdana Pro Cond"/>
                <a:ea typeface="+mn-lt"/>
                <a:cs typeface="+mn-lt"/>
              </a:rPr>
              <a:t>Scanning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480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DCEEA-4ADC-958E-FEC3-8AD9B6D80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4541AD-F938-A9CE-057D-427646F859B4}"/>
              </a:ext>
            </a:extLst>
          </p:cNvPr>
          <p:cNvSpPr/>
          <p:nvPr/>
        </p:nvSpPr>
        <p:spPr>
          <a:xfrm>
            <a:off x="0" y="0"/>
            <a:ext cx="6120000" cy="6858000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6C2658-2FC3-62CD-8909-A8504665C9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428" y="28546"/>
            <a:ext cx="1542572" cy="15425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2BC1FFF-C220-2687-12C4-21BE24BAD10D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BDEC62-5ED0-5B5D-1FBF-B847B46776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41D30C0-0350-B9C7-C2CF-428658E15DDC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60AE97-FF47-4960-91FE-A1FA87BD9495}"/>
              </a:ext>
            </a:extLst>
          </p:cNvPr>
          <p:cNvSpPr txBox="1"/>
          <p:nvPr/>
        </p:nvSpPr>
        <p:spPr>
          <a:xfrm>
            <a:off x="6313457" y="1213347"/>
            <a:ext cx="5544077" cy="418576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spcAft>
                <a:spcPts val="1200"/>
              </a:spcAft>
              <a:buAutoNum type="arabicPeriod"/>
            </a:pPr>
            <a:r>
              <a:rPr lang="en-GB" sz="2400" dirty="0">
                <a:solidFill>
                  <a:srgbClr val="002E5F"/>
                </a:solidFill>
                <a:ea typeface="+mn-lt"/>
                <a:cs typeface="+mn-lt"/>
              </a:rPr>
              <a:t>Identify a picture or scanned pdf </a:t>
            </a:r>
            <a:endParaRPr lang="en-GB" dirty="0">
              <a:solidFill>
                <a:srgbClr val="000000"/>
              </a:solidFill>
              <a:ea typeface="+mn-lt"/>
              <a:cs typeface="+mn-lt"/>
            </a:endParaRPr>
          </a:p>
          <a:p>
            <a:pPr marL="457200" indent="-457200">
              <a:spcAft>
                <a:spcPts val="1200"/>
              </a:spcAft>
              <a:buAutoNum type="arabicPeriod"/>
            </a:pPr>
            <a:r>
              <a:rPr lang="en-GB" sz="2400" dirty="0">
                <a:solidFill>
                  <a:srgbClr val="002E5F"/>
                </a:solidFill>
                <a:ea typeface="+mn-lt"/>
                <a:cs typeface="+mn-lt"/>
              </a:rPr>
              <a:t>Scan the documents with OCR software </a:t>
            </a:r>
          </a:p>
          <a:p>
            <a:pPr marL="457200" indent="-457200">
              <a:spcAft>
                <a:spcPts val="1200"/>
              </a:spcAft>
              <a:buAutoNum type="arabicPeriod"/>
            </a:pPr>
            <a:r>
              <a:rPr lang="en-GB" sz="2400" dirty="0">
                <a:solidFill>
                  <a:srgbClr val="002E5F"/>
                </a:solidFill>
                <a:ea typeface="+mn-lt"/>
                <a:cs typeface="+mn-lt"/>
              </a:rPr>
              <a:t>Compare the results and discuss what are the advantages and limitations of these options? </a:t>
            </a:r>
            <a:endParaRPr lang="en-GB" sz="2400">
              <a:solidFill>
                <a:srgbClr val="002E5F"/>
              </a:solidFill>
              <a:ea typeface="+mn-lt"/>
              <a:cs typeface="+mn-lt"/>
            </a:endParaRPr>
          </a:p>
          <a:p>
            <a:pPr marL="457200" indent="-457200">
              <a:spcAft>
                <a:spcPts val="1200"/>
              </a:spcAft>
              <a:buAutoNum type="arabicPeriod"/>
            </a:pPr>
            <a:endParaRPr lang="en-GB" sz="2400" dirty="0">
              <a:solidFill>
                <a:srgbClr val="002E5F"/>
              </a:solidFill>
              <a:ea typeface="+mn-lt"/>
              <a:cs typeface="+mn-lt"/>
            </a:endParaRPr>
          </a:p>
          <a:p>
            <a:pPr>
              <a:spcAft>
                <a:spcPts val="1200"/>
              </a:spcAft>
            </a:pPr>
            <a:r>
              <a:rPr lang="en-GB" dirty="0">
                <a:solidFill>
                  <a:srgbClr val="000000"/>
                </a:solidFill>
                <a:ea typeface="+mn-lt"/>
                <a:cs typeface="+mn-lt"/>
              </a:rPr>
              <a:t>(if you can't find one, please try the pictures in the previous slides, or you can also try the Edinburgh archive </a:t>
            </a:r>
            <a:r>
              <a:rPr lang="en-GB">
                <a:solidFill>
                  <a:srgbClr val="000000"/>
                </a:solidFill>
                <a:ea typeface="+mn-lt"/>
                <a:cs typeface="+mn-lt"/>
              </a:rPr>
              <a:t>database:</a:t>
            </a:r>
            <a:endParaRPr lang="en-GB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spcAft>
                <a:spcPts val="1200"/>
              </a:spcAft>
            </a:pPr>
            <a:r>
              <a:rPr lang="en-GB" dirty="0">
                <a:solidFill>
                  <a:srgbClr val="000000"/>
                </a:solidFill>
                <a:ea typeface="+mn-lt"/>
                <a:cs typeface="+mn-lt"/>
              </a:rPr>
              <a:t>https://archives.collections.ed.ac.uk/)</a:t>
            </a:r>
            <a:endParaRPr lang="en-GB">
              <a:ea typeface="Calibri"/>
              <a:cs typeface="Calibri"/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D0520C52-0A9D-4494-BABA-5C2D884EB98F}"/>
              </a:ext>
            </a:extLst>
          </p:cNvPr>
          <p:cNvSpPr txBox="1"/>
          <p:nvPr/>
        </p:nvSpPr>
        <p:spPr>
          <a:xfrm>
            <a:off x="402235" y="1732613"/>
            <a:ext cx="5747478" cy="399583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GB" sz="2400" dirty="0">
                <a:solidFill>
                  <a:schemeClr val="bg1"/>
                </a:solidFill>
                <a:ea typeface="Calibri"/>
                <a:cs typeface="Calibri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https://tools.pdf24.org/en/ocr-pdf</a:t>
            </a:r>
            <a:endParaRPr lang="en-GB" sz="2400">
              <a:solidFill>
                <a:schemeClr val="bg1"/>
              </a:solidFill>
              <a:ea typeface="Calibri"/>
              <a:cs typeface="Calibri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GB" sz="2400" dirty="0">
                <a:solidFill>
                  <a:schemeClr val="bg1"/>
                </a:solidFill>
                <a:ea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https://www.onlineocr.net/</a:t>
            </a:r>
            <a:endParaRPr lang="en-GB" sz="2400">
              <a:solidFill>
                <a:schemeClr val="bg1"/>
              </a:solidFill>
              <a:ea typeface="Calibri"/>
              <a:cs typeface="Calibri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GB" sz="2400" dirty="0">
                <a:solidFill>
                  <a:schemeClr val="bg1"/>
                </a:solidFill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https://www.sodapdf.com/ocr-pdf/</a:t>
            </a:r>
            <a:endParaRPr lang="en-GB" sz="2400" dirty="0">
              <a:solidFill>
                <a:schemeClr val="bg1"/>
              </a:solidFill>
              <a:ea typeface="Calibri" panose="020F0502020204030204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GB" sz="2400" dirty="0">
                <a:solidFill>
                  <a:schemeClr val="bg1"/>
                </a:solidFill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https://www.sejda.com/ocr-pdf</a:t>
            </a:r>
            <a:endParaRPr lang="en-GB" sz="2400">
              <a:solidFill>
                <a:schemeClr val="bg1"/>
              </a:solidFill>
              <a:ea typeface="Calibri" panose="020F0502020204030204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GB" sz="2400" dirty="0">
                <a:solidFill>
                  <a:schemeClr val="bg1"/>
                </a:solidFill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https://ocr.space/</a:t>
            </a:r>
            <a:endParaRPr lang="en-GB" sz="2400" dirty="0">
              <a:solidFill>
                <a:schemeClr val="bg1"/>
              </a:solidFill>
              <a:ea typeface="Calibri" panose="020F0502020204030204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GB" sz="2400" dirty="0">
                <a:solidFill>
                  <a:schemeClr val="bg1"/>
                </a:solidFill>
                <a:cs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https://avepdf.com/</a:t>
            </a:r>
            <a:r>
              <a:rPr lang="en-GB" sz="2400" dirty="0">
                <a:solidFill>
                  <a:schemeClr val="bg1"/>
                </a:solidFill>
                <a:ea typeface="+mn-lt"/>
                <a:cs typeface="+mn-l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pdf-ocr</a:t>
            </a:r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endParaRPr lang="en-GB" sz="2400">
              <a:solidFill>
                <a:schemeClr val="bg1"/>
              </a:solidFill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endParaRPr lang="en-GB" sz="2800" b="1" dirty="0">
              <a:solidFill>
                <a:schemeClr val="bg1"/>
              </a:solidFill>
              <a:ea typeface="+mn-lt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E2D2A3-EAB5-2D28-A1DA-78FB1A6F654A}"/>
              </a:ext>
            </a:extLst>
          </p:cNvPr>
          <p:cNvSpPr txBox="1"/>
          <p:nvPr/>
        </p:nvSpPr>
        <p:spPr>
          <a:xfrm>
            <a:off x="399846" y="505895"/>
            <a:ext cx="531910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Activity: Scanning</a:t>
            </a:r>
            <a:endParaRPr lang="en-GB" dirty="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646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5758" y="1881483"/>
            <a:ext cx="6652319" cy="360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9600" b="1" dirty="0">
                <a:solidFill>
                  <a:srgbClr val="002E5F"/>
                </a:solidFill>
                <a:latin typeface="Verdana Pro Cond"/>
              </a:rPr>
              <a:t>Working </a:t>
            </a:r>
            <a:endParaRPr lang="en-US" sz="9600" b="1">
              <a:solidFill>
                <a:srgbClr val="002E5F"/>
              </a:solidFill>
              <a:latin typeface="Verdana Pro Cond"/>
            </a:endParaRPr>
          </a:p>
          <a:p>
            <a:r>
              <a:rPr lang="en-GB" sz="9600" b="1" dirty="0">
                <a:solidFill>
                  <a:srgbClr val="002E5F"/>
                </a:solidFill>
                <a:latin typeface="Verdana Pro Cond"/>
              </a:rPr>
              <a:t>with OCR</a:t>
            </a:r>
          </a:p>
          <a:p>
            <a:endParaRPr lang="en-GB" b="1" dirty="0">
              <a:latin typeface="Verdana Pro Cond"/>
            </a:endParaRPr>
          </a:p>
          <a:p>
            <a:r>
              <a:rPr lang="en-GB" b="1" dirty="0">
                <a:latin typeface="Verdana Pro Cond"/>
              </a:rPr>
              <a:t>9 &amp; 16 Oct 2025</a:t>
            </a:r>
            <a:endParaRPr lang="en-GB" b="1">
              <a:latin typeface="Verdana Pro Co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92" y="530157"/>
            <a:ext cx="3831944" cy="7541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2069" y="466527"/>
            <a:ext cx="617581" cy="6175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C4F712-6D37-724B-8390-B51ED1FA16C7}"/>
              </a:ext>
            </a:extLst>
          </p:cNvPr>
          <p:cNvSpPr/>
          <p:nvPr/>
        </p:nvSpPr>
        <p:spPr>
          <a:xfrm>
            <a:off x="814192" y="6121373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@</a:t>
            </a:r>
            <a:r>
              <a:rPr lang="en-GB" err="1">
                <a:solidFill>
                  <a:srgbClr val="002E5F"/>
                </a:solidFill>
                <a:latin typeface="Integral CF Bold" panose="00000800000000000000" pitchFamily="50" charset="0"/>
              </a:rPr>
              <a:t>edCDCS</a:t>
            </a:r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8389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5797CF-9BA0-65F0-4065-F78AE7BC5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41786E-2AB1-4DA0-29CF-7309C6CE300A}"/>
              </a:ext>
            </a:extLst>
          </p:cNvPr>
          <p:cNvSpPr/>
          <p:nvPr/>
        </p:nvSpPr>
        <p:spPr>
          <a:xfrm>
            <a:off x="-3124" y="0"/>
            <a:ext cx="6226123" cy="685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F38287-2F34-46D5-25D5-705E55E47C43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D20180-8715-D7FD-75E4-8D909AA39C08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D9818E-A07D-B304-3C6F-7C27E83DE258}"/>
              </a:ext>
            </a:extLst>
          </p:cNvPr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A0D900-6AA8-F8BF-027B-B32474D781AD}"/>
              </a:ext>
            </a:extLst>
          </p:cNvPr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E29BB0-03D3-8D3A-7723-2CA6F1443734}"/>
              </a:ext>
            </a:extLst>
          </p:cNvPr>
          <p:cNvSpPr/>
          <p:nvPr/>
        </p:nvSpPr>
        <p:spPr>
          <a:xfrm>
            <a:off x="6446381" y="1421032"/>
            <a:ext cx="5680340" cy="153888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Manually remove errors</a:t>
            </a:r>
            <a:endParaRPr lang="en-US" sz="2800" dirty="0">
              <a:solidFill>
                <a:srgbClr val="002E5F"/>
              </a:solidFill>
              <a:ea typeface="Calibri" panose="020F0502020204030204"/>
              <a:cs typeface="Calibri" panose="020F0502020204030204"/>
            </a:endParaRPr>
          </a:p>
          <a:p>
            <a:pPr lvl="1">
              <a:spcAft>
                <a:spcPts val="1200"/>
              </a:spcAft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Predictable errors can be fixed with codes , such as Regex. </a:t>
            </a:r>
            <a:endParaRPr lang="en-US" sz="2800" dirty="0">
              <a:solidFill>
                <a:srgbClr val="002E5F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99129C5-C823-6B56-D0FB-2DBA3AC6F7A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607" y="-106792"/>
            <a:ext cx="1542572" cy="15425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7BCF01-D38F-A1CF-83E7-6347BC20A5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0E78302-6E2B-F224-7E58-1EA6CD7B649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2" y="-4371"/>
            <a:ext cx="3394997" cy="6726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4BE487-D61F-3730-D9E9-162D12490D56}"/>
              </a:ext>
            </a:extLst>
          </p:cNvPr>
          <p:cNvSpPr txBox="1"/>
          <p:nvPr/>
        </p:nvSpPr>
        <p:spPr>
          <a:xfrm>
            <a:off x="449813" y="2385912"/>
            <a:ext cx="531910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latin typeface="Verdana Pro Cond"/>
                <a:ea typeface="Calibri"/>
                <a:cs typeface="Calibri"/>
              </a:rPr>
              <a:t>Cleaning</a:t>
            </a:r>
          </a:p>
        </p:txBody>
      </p:sp>
    </p:spTree>
    <p:extLst>
      <p:ext uri="{BB962C8B-B14F-4D97-AF65-F5344CB8AC3E}">
        <p14:creationId xmlns:p14="http://schemas.microsoft.com/office/powerpoint/2010/main" val="707676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8E88CF-3231-97F9-21B4-26F458936411}"/>
              </a:ext>
            </a:extLst>
          </p:cNvPr>
          <p:cNvSpPr/>
          <p:nvPr/>
        </p:nvSpPr>
        <p:spPr>
          <a:xfrm>
            <a:off x="-909" y="-34636"/>
            <a:ext cx="6212363" cy="6892636"/>
          </a:xfrm>
          <a:prstGeom prst="rect">
            <a:avLst/>
          </a:prstGeom>
          <a:solidFill>
            <a:srgbClr val="00C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GB" baseline="-25000">
              <a:cs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06186" y="85533"/>
            <a:ext cx="598240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 b="1" dirty="0">
                <a:solidFill>
                  <a:srgbClr val="002E5F"/>
                </a:solidFill>
                <a:latin typeface="Verdana Pro Cond"/>
              </a:rPr>
              <a:t>Regex</a:t>
            </a:r>
          </a:p>
        </p:txBody>
      </p:sp>
      <p:pic>
        <p:nvPicPr>
          <p:cNvPr id="6" name="Picture 1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E1020D30-47B1-6E18-98EE-0A4CAE5E7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944" y="82974"/>
            <a:ext cx="5110017" cy="55259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DBCA80F-D356-DCF5-727C-ABA7A7E40B3E}"/>
              </a:ext>
            </a:extLst>
          </p:cNvPr>
          <p:cNvSpPr txBox="1"/>
          <p:nvPr/>
        </p:nvSpPr>
        <p:spPr>
          <a:xfrm>
            <a:off x="417946" y="5578763"/>
            <a:ext cx="45558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5"/>
              </a:rPr>
              <a:t>https://devhumor.com/media/the-nightmare</a:t>
            </a:r>
            <a:r>
              <a:rPr lang="en-US"/>
              <a:t>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8E2364-1993-0B43-8EA6-731E66BAA809}"/>
              </a:ext>
            </a:extLst>
          </p:cNvPr>
          <p:cNvSpPr txBox="1"/>
          <p:nvPr/>
        </p:nvSpPr>
        <p:spPr>
          <a:xfrm>
            <a:off x="6246089" y="923636"/>
            <a:ext cx="5784273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Concept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 used in many </a:t>
            </a: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different programming environments 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for </a:t>
            </a: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pattern matching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. </a:t>
            </a:r>
            <a:endParaRPr lang="en-US" sz="2000">
              <a:cs typeface="Calibri" panose="020F0502020204030204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Powerful tool</a:t>
            </a: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 to find, manage, and transform data and files.</a:t>
            </a:r>
            <a:endParaRPr lang="en-US" sz="2000">
              <a:solidFill>
                <a:srgbClr val="002E5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Use a sequence of characters to define a </a:t>
            </a: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search to match strings</a:t>
            </a:r>
            <a:endParaRPr lang="en-US" sz="2000">
              <a:solidFill>
                <a:srgbClr val="002E5F"/>
              </a:solidFill>
              <a:ea typeface="+mn-lt"/>
              <a:cs typeface="+mn-lt"/>
            </a:endParaRP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Match on types of characters 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(e.g. ‘upper case letters’, ‘digits’, ‘spaces’, etc.).</a:t>
            </a:r>
            <a:endParaRPr lang="en-US" sz="2000">
              <a:solidFill>
                <a:srgbClr val="002E5F"/>
              </a:solidFill>
              <a:cs typeface="Calibri"/>
            </a:endParaRP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Match patterns 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that repeat any number of times.</a:t>
            </a:r>
            <a:endParaRPr lang="en-US" sz="2000">
              <a:solidFill>
                <a:srgbClr val="002E5F"/>
              </a:solidFill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pPr algn="l"/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71458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1">
            <a:extLst>
              <a:ext uri="{FF2B5EF4-FFF2-40B4-BE49-F238E27FC236}">
                <a16:creationId xmlns:a16="http://schemas.microsoft.com/office/drawing/2014/main" id="{68CFA36F-E0FF-D100-1646-534167391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84" y="647210"/>
            <a:ext cx="8150267" cy="51669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48F22F-3EA9-7F98-6314-C7CB72CFDDBA}"/>
              </a:ext>
            </a:extLst>
          </p:cNvPr>
          <p:cNvSpPr txBox="1"/>
          <p:nvPr/>
        </p:nvSpPr>
        <p:spPr>
          <a:xfrm>
            <a:off x="3431" y="85533"/>
            <a:ext cx="1218516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/>
              </a:rPr>
              <a:t>Regex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EF8C72-7762-F817-E976-539183F2CFA0}"/>
              </a:ext>
            </a:extLst>
          </p:cNvPr>
          <p:cNvSpPr txBox="1"/>
          <p:nvPr/>
        </p:nvSpPr>
        <p:spPr>
          <a:xfrm>
            <a:off x="8442036" y="1468582"/>
            <a:ext cx="3701472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hlinkClick r:id="rId6"/>
              </a:rPr>
              <a:t>https://programminghistorian.org/en/lessons/cleaning-ocrd-text-with-regular-expressions</a:t>
            </a:r>
            <a:r>
              <a:rPr lang="en-US"/>
              <a:t> </a:t>
            </a:r>
          </a:p>
          <a:p>
            <a:endParaRPr lang="en-US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  <a:hlinkClick r:id="rId7"/>
              </a:rPr>
              <a:t>https://programminghistorian.org/en/lessons/understanding-regular-expressions</a:t>
            </a:r>
            <a:r>
              <a:rPr lang="en-US">
                <a:ea typeface="+mn-lt"/>
                <a:cs typeface="+mn-lt"/>
              </a:rPr>
              <a:t> 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  <a:hlinkClick r:id="rId8"/>
              </a:rPr>
              <a:t>https://librarycarpentry.org/lc-data-intro/01-regular-expressions/</a:t>
            </a:r>
            <a:r>
              <a:rPr lang="en-US">
                <a:ea typeface="+mn-lt"/>
                <a:cs typeface="+mn-lt"/>
              </a:rPr>
              <a:t> 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71698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49A87F-AA84-B96F-8DCF-32605A3A1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0B2B469-4863-FA89-198F-E73FBD3532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B2039FD-A1C7-CF7E-65A0-C06DC985186D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B92780-3EDF-E04A-5BE1-24664F6F5FDA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5E2CF8-A719-2F37-0ADF-C52C9C0B411F}"/>
              </a:ext>
            </a:extLst>
          </p:cNvPr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0F2A40-B1B0-72D8-BE47-297CA1C8F517}"/>
              </a:ext>
            </a:extLst>
          </p:cNvPr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C0C4E6-A7C5-7C77-71B4-0E45BB3840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CDF4D51-6B29-21DE-0179-23F6076BD866}"/>
              </a:ext>
            </a:extLst>
          </p:cNvPr>
          <p:cNvSpPr txBox="1"/>
          <p:nvPr/>
        </p:nvSpPr>
        <p:spPr>
          <a:xfrm>
            <a:off x="757305" y="480027"/>
            <a:ext cx="6897215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000" b="1" dirty="0">
                <a:solidFill>
                  <a:srgbClr val="002E5F"/>
                </a:solidFill>
                <a:latin typeface="Verdana Pro Cond"/>
                <a:ea typeface="+mn-lt"/>
                <a:cs typeface="+mn-lt"/>
              </a:rPr>
              <a:t>Printed Text Recognition </a:t>
            </a:r>
            <a:endParaRPr lang="en-US" err="1">
              <a:solidFill>
                <a:srgbClr val="000000"/>
              </a:solidFill>
              <a:latin typeface="Calibri" panose="020F0502020204030204"/>
              <a:ea typeface="+mn-lt"/>
              <a:cs typeface="+mn-lt"/>
            </a:endParaRPr>
          </a:p>
          <a:p>
            <a:r>
              <a:rPr lang="en-GB" sz="4000" b="1" dirty="0">
                <a:solidFill>
                  <a:srgbClr val="002E5F"/>
                </a:solidFill>
                <a:latin typeface="Verdana Pro Cond"/>
                <a:ea typeface="+mn-lt"/>
                <a:cs typeface="+mn-lt"/>
              </a:rPr>
              <a:t>using Python </a:t>
            </a:r>
            <a:r>
              <a:rPr lang="en-GB" sz="4000" b="1" dirty="0" err="1">
                <a:solidFill>
                  <a:srgbClr val="002E5F"/>
                </a:solidFill>
                <a:latin typeface="Verdana Pro Cond"/>
                <a:ea typeface="+mn-lt"/>
                <a:cs typeface="+mn-lt"/>
              </a:rPr>
              <a:t>pytesseract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81CF97-0BBE-BE6D-AEBB-0B466688F50E}"/>
              </a:ext>
            </a:extLst>
          </p:cNvPr>
          <p:cNvSpPr txBox="1"/>
          <p:nvPr/>
        </p:nvSpPr>
        <p:spPr>
          <a:xfrm>
            <a:off x="757945" y="1885200"/>
            <a:ext cx="10585192" cy="44627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3200" dirty="0">
                <a:solidFill>
                  <a:srgbClr val="002E5F"/>
                </a:solidFill>
                <a:ea typeface="+mn-lt"/>
                <a:cs typeface="+mn-lt"/>
              </a:rPr>
              <a:t>Tesseract is an OCR</a:t>
            </a: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 engine developed for various operating systems</a:t>
            </a:r>
            <a:endParaRPr lang="en-US" sz="2800" dirty="0">
              <a:ea typeface="Calibri"/>
              <a:cs typeface="Calibri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It has become open-source since 2005</a:t>
            </a:r>
            <a:endParaRPr lang="en-US" sz="2800" dirty="0">
              <a:ea typeface="Calibri"/>
              <a:cs typeface="Calibri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It is of the most accurate open-source OCR engines available</a:t>
            </a:r>
            <a:endParaRPr lang="en-US" sz="28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Originally only support English, but more languages have been added </a:t>
            </a:r>
            <a:endParaRPr lang="en-US" sz="280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Can run from command line interface or embedded in main coding languages (R &amp; Python)</a:t>
            </a:r>
            <a:endParaRPr lang="en-US" sz="280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endParaRPr lang="en-GB" sz="2800" dirty="0">
              <a:solidFill>
                <a:srgbClr val="002E5F"/>
              </a:solidFill>
              <a:ea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E3DDDC-AE34-E32B-670F-8C27BA9B24F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070" y="6087562"/>
            <a:ext cx="3403046" cy="6825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92749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EB6D44-5FC1-5595-CBCB-B16478151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4F4FFA2-E788-8B72-D593-2AE1CD2A5A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BC882F-E731-9FF0-8D8F-C1E025A4E13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203577-B5AB-A100-95AE-03AB88EB7B74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508D4B-2A51-F801-F5EE-051DF9956DCA}"/>
              </a:ext>
            </a:extLst>
          </p:cNvPr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3E7373-9871-462A-27F2-F51D9F392344}"/>
              </a:ext>
            </a:extLst>
          </p:cNvPr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75D978-95A1-D269-8485-BABF84BF2C6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7837D6A-FC29-07DB-BA51-326B66BADD62}"/>
              </a:ext>
            </a:extLst>
          </p:cNvPr>
          <p:cNvSpPr txBox="1"/>
          <p:nvPr/>
        </p:nvSpPr>
        <p:spPr>
          <a:xfrm>
            <a:off x="757305" y="480027"/>
            <a:ext cx="9485139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000" b="1" dirty="0">
                <a:solidFill>
                  <a:srgbClr val="002E5F"/>
                </a:solidFill>
                <a:latin typeface="Verdana Pro Cond"/>
                <a:ea typeface="+mn-lt"/>
                <a:cs typeface="+mn-lt"/>
              </a:rPr>
              <a:t>Handwritten Text Recognition with Python </a:t>
            </a:r>
            <a:r>
              <a:rPr lang="en-GB" sz="4000" b="1" dirty="0" err="1">
                <a:solidFill>
                  <a:srgbClr val="002E5F"/>
                </a:solidFill>
                <a:latin typeface="Verdana Pro Cond"/>
                <a:ea typeface="+mn-lt"/>
                <a:cs typeface="+mn-lt"/>
              </a:rPr>
              <a:t>trOCR</a:t>
            </a:r>
            <a:endParaRPr lang="en-US" dirty="0" err="1"/>
          </a:p>
          <a:p>
            <a:endParaRPr lang="en-GB" sz="4000" b="1" dirty="0">
              <a:solidFill>
                <a:srgbClr val="002E5F"/>
              </a:solidFill>
              <a:latin typeface="Verdana Pro Cond"/>
              <a:ea typeface="Calibri"/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450DE8-C0A4-57D5-7C08-F0DA50819B8D}"/>
              </a:ext>
            </a:extLst>
          </p:cNvPr>
          <p:cNvSpPr txBox="1"/>
          <p:nvPr/>
        </p:nvSpPr>
        <p:spPr>
          <a:xfrm>
            <a:off x="757945" y="1885200"/>
            <a:ext cx="10585192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GB" sz="2800" dirty="0">
                <a:solidFill>
                  <a:srgbClr val="002E5F"/>
                </a:solidFill>
                <a:ea typeface="+mn-lt"/>
                <a:cs typeface="+mn-lt"/>
              </a:rPr>
              <a:t>Select good quality dataset to begin with</a:t>
            </a: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GB" sz="2800" dirty="0">
                <a:solidFill>
                  <a:srgbClr val="002E5F"/>
                </a:solidFill>
                <a:ea typeface="+mn-lt"/>
                <a:cs typeface="+mn-lt"/>
              </a:rPr>
              <a:t>Pre-process your dataset to improve its quality</a:t>
            </a:r>
            <a:endParaRPr lang="en-GB" dirty="0">
              <a:ea typeface="Calibri"/>
              <a:cs typeface="Calibri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GB" sz="2800" dirty="0">
                <a:solidFill>
                  <a:srgbClr val="002E5F"/>
                </a:solidFill>
                <a:ea typeface="+mn-lt"/>
                <a:cs typeface="+mn-lt"/>
              </a:rPr>
              <a:t>Correct errors in OCR-produced files, if they are predictable. </a:t>
            </a:r>
            <a:endParaRPr lang="en-GB" dirty="0"/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GB" sz="2800" dirty="0">
                <a:solidFill>
                  <a:srgbClr val="002E5F"/>
                </a:solidFill>
                <a:ea typeface="+mn-lt"/>
                <a:cs typeface="+mn-lt"/>
              </a:rPr>
              <a:t>Improve OCR engine capability</a:t>
            </a:r>
            <a:endParaRPr lang="en-GB" sz="2800" dirty="0">
              <a:solidFill>
                <a:srgbClr val="002E5F"/>
              </a:solidFill>
              <a:ea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458C04-8EC4-4357-4881-3BD3243E385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070" y="6087562"/>
            <a:ext cx="3403046" cy="6825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984041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A55EE35C-BFB8-FFFA-60CD-12BAE2FB4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881" y="14417"/>
            <a:ext cx="7878870" cy="59732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7" y="126410"/>
            <a:ext cx="2089979" cy="4059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5005" y="-347981"/>
            <a:ext cx="1479942" cy="147994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182775" y="2478509"/>
            <a:ext cx="2007356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400">
                <a:solidFill>
                  <a:srgbClr val="002E5F"/>
                </a:solidFill>
                <a:latin typeface="Integral CF Bold"/>
                <a:hlinkClick r:id="rId6"/>
              </a:rPr>
              <a:t>Digital Scholar Lab</a:t>
            </a:r>
            <a:endParaRPr lang="en-GB" sz="240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9564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72000" y="-33693"/>
            <a:ext cx="6120000" cy="6858000"/>
          </a:xfrm>
          <a:prstGeom prst="rect">
            <a:avLst/>
          </a:prstGeom>
          <a:solidFill>
            <a:srgbClr val="041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31" y="-89212"/>
            <a:ext cx="1542572" cy="154257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7CCFEA-D36D-27B6-07E5-47D2EFFB9A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231" y="2500993"/>
            <a:ext cx="5022906" cy="10074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09C553-580D-93FC-5013-2B29858EE24B}"/>
              </a:ext>
            </a:extLst>
          </p:cNvPr>
          <p:cNvSpPr txBox="1"/>
          <p:nvPr/>
        </p:nvSpPr>
        <p:spPr>
          <a:xfrm>
            <a:off x="594677" y="1160059"/>
            <a:ext cx="433804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3200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Overview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C2588B-EF1A-5AA5-BCA7-9C6760364640}"/>
              </a:ext>
            </a:extLst>
          </p:cNvPr>
          <p:cNvSpPr txBox="1"/>
          <p:nvPr/>
        </p:nvSpPr>
        <p:spPr>
          <a:xfrm>
            <a:off x="975677" y="2055141"/>
            <a:ext cx="4646468" cy="34778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 b="1" dirty="0">
                <a:solidFill>
                  <a:srgbClr val="002E5F"/>
                </a:solidFill>
              </a:rPr>
              <a:t>Day 1 (9 Oct.)</a:t>
            </a:r>
            <a:endParaRPr lang="en-GB" sz="2000" b="1" dirty="0">
              <a:solidFill>
                <a:srgbClr val="002E5F"/>
              </a:solidFill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02E5F"/>
                </a:solidFill>
              </a:rPr>
              <a:t>Introduction to OCR</a:t>
            </a:r>
            <a:endParaRPr lang="en-GB" sz="2000" dirty="0">
              <a:solidFill>
                <a:srgbClr val="002E5F"/>
              </a:solidFill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02E5F"/>
                </a:solidFill>
                <a:ea typeface="Calibri"/>
                <a:cs typeface="Calibri"/>
              </a:rPr>
              <a:t>Challenges of OCR in practice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02E5F"/>
                </a:solidFill>
                <a:ea typeface="Calibri"/>
                <a:cs typeface="Calibri"/>
              </a:rPr>
              <a:t>Activity: Ready-made OCR tools</a:t>
            </a:r>
          </a:p>
          <a:p>
            <a:endParaRPr lang="en-GB" sz="2000" dirty="0">
              <a:solidFill>
                <a:srgbClr val="002E5F"/>
              </a:solidFill>
              <a:ea typeface="Calibri"/>
              <a:cs typeface="Calibri"/>
            </a:endParaRPr>
          </a:p>
          <a:p>
            <a:r>
              <a:rPr lang="en-GB" sz="2000" b="1" dirty="0">
                <a:solidFill>
                  <a:srgbClr val="002E5F"/>
                </a:solidFill>
              </a:rPr>
              <a:t>Day 2 (16 Oct.)</a:t>
            </a:r>
            <a:endParaRPr lang="en-GB" sz="2000" b="1">
              <a:solidFill>
                <a:srgbClr val="002E5F"/>
              </a:solidFill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02E5F"/>
                </a:solidFill>
              </a:rPr>
              <a:t>Review of programming basics </a:t>
            </a:r>
            <a:endParaRPr lang="en-GB" sz="2000" dirty="0">
              <a:solidFill>
                <a:srgbClr val="002E5F"/>
              </a:solidFill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02E5F"/>
                </a:solidFill>
              </a:rPr>
              <a:t>Introduction to OCR packages</a:t>
            </a:r>
            <a:endParaRPr lang="en-GB" sz="2000" dirty="0">
              <a:solidFill>
                <a:srgbClr val="002E5F"/>
              </a:solidFill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02E5F"/>
                </a:solidFill>
              </a:rPr>
              <a:t>Working with OCR in Python &amp; R</a:t>
            </a:r>
            <a:endParaRPr lang="en-GB" sz="2000" dirty="0">
              <a:solidFill>
                <a:srgbClr val="002E5F"/>
              </a:solidFill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rgbClr val="002E5F"/>
              </a:solidFill>
              <a:ea typeface="Calibri" panose="020F0502020204030204"/>
              <a:cs typeface="Calibri" panose="020F0502020204030204"/>
            </a:endParaRPr>
          </a:p>
          <a:p>
            <a:endParaRPr lang="en-GB" sz="2000" dirty="0">
              <a:solidFill>
                <a:srgbClr val="002E5F"/>
              </a:solidFill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4476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60071D-C70B-F59E-BF81-D8F890E3C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Course Material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F46B0542-ECDC-D368-72DC-BF3571CB9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296" y="643466"/>
            <a:ext cx="5568739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529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B1AB7BC-2203-87AA-883E-670B782A2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277D53-B5F9-1062-98C7-A15F57B9D65E}"/>
              </a:ext>
            </a:extLst>
          </p:cNvPr>
          <p:cNvSpPr/>
          <p:nvPr/>
        </p:nvSpPr>
        <p:spPr>
          <a:xfrm>
            <a:off x="0" y="0"/>
            <a:ext cx="6120000" cy="6858000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F8633B-5A32-8073-0CCD-8939665A03D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428" y="28546"/>
            <a:ext cx="1542572" cy="15425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67B4AED-29D8-3DA1-A118-0369B719F130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0AF435-B196-D592-CB9C-041F139809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A0E534B-162D-4E82-FA09-2EA1A223661D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74D7C0-8742-F8FA-2B3A-C63B518A522D}"/>
              </a:ext>
            </a:extLst>
          </p:cNvPr>
          <p:cNvSpPr txBox="1"/>
          <p:nvPr/>
        </p:nvSpPr>
        <p:spPr>
          <a:xfrm>
            <a:off x="385469" y="2621017"/>
            <a:ext cx="531910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Discussion </a:t>
            </a:r>
            <a:endParaRPr lang="en-US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18AC04-A201-18D1-F2AA-FEE84BD126BF}"/>
              </a:ext>
            </a:extLst>
          </p:cNvPr>
          <p:cNvSpPr txBox="1"/>
          <p:nvPr/>
        </p:nvSpPr>
        <p:spPr>
          <a:xfrm>
            <a:off x="6667250" y="2056220"/>
            <a:ext cx="5177369" cy="20928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1200"/>
              </a:spcAft>
              <a:buFontTx/>
              <a:buAutoNum type="arabicPeriod"/>
            </a:pPr>
            <a:r>
              <a:rPr lang="en-GB" sz="2400" dirty="0">
                <a:solidFill>
                  <a:srgbClr val="002E5F"/>
                </a:solidFill>
                <a:ea typeface="+mn-lt"/>
                <a:cs typeface="+mn-lt"/>
              </a:rPr>
              <a:t>Are you familiar with text extraction or OCR? </a:t>
            </a:r>
            <a:endParaRPr lang="en-GB" sz="24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342900" indent="-342900">
              <a:spcAft>
                <a:spcPts val="1200"/>
              </a:spcAft>
              <a:buFontTx/>
              <a:buAutoNum type="arabicPeriod"/>
            </a:pPr>
            <a:r>
              <a:rPr lang="en-GB" sz="2400" dirty="0">
                <a:solidFill>
                  <a:srgbClr val="002E5F"/>
                </a:solidFill>
                <a:ea typeface="+mn-lt"/>
                <a:cs typeface="+mn-lt"/>
              </a:rPr>
              <a:t>What OCR tools have you used, or do you plan to use in your work, and why?</a:t>
            </a:r>
            <a:endParaRPr lang="en-GB" sz="2400" dirty="0">
              <a:solidFill>
                <a:srgbClr val="000000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12890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217380" y="710064"/>
            <a:ext cx="9125706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solidFill>
                  <a:srgbClr val="002E5F"/>
                </a:solidFill>
                <a:latin typeface="Verdana Pro Cond"/>
                <a:ea typeface="Calibri"/>
                <a:cs typeface="Calibri"/>
              </a:rPr>
              <a:t>What Is OCR?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6058" y="1712672"/>
            <a:ext cx="10585192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GB" sz="2800" b="1" dirty="0">
                <a:solidFill>
                  <a:srgbClr val="002E5F"/>
                </a:solidFill>
                <a:ea typeface="+mn-lt"/>
                <a:cs typeface="+mn-lt"/>
              </a:rPr>
              <a:t>O</a:t>
            </a:r>
            <a:r>
              <a:rPr lang="en-GB" sz="2800" dirty="0">
                <a:solidFill>
                  <a:srgbClr val="002E5F"/>
                </a:solidFill>
                <a:ea typeface="+mn-lt"/>
                <a:cs typeface="+mn-lt"/>
              </a:rPr>
              <a:t>ptical </a:t>
            </a:r>
            <a:r>
              <a:rPr lang="en-GB" sz="2800" b="1" dirty="0">
                <a:solidFill>
                  <a:srgbClr val="002E5F"/>
                </a:solidFill>
                <a:ea typeface="+mn-lt"/>
                <a:cs typeface="+mn-lt"/>
              </a:rPr>
              <a:t>C</a:t>
            </a:r>
            <a:r>
              <a:rPr lang="en-GB" sz="2800" dirty="0">
                <a:solidFill>
                  <a:srgbClr val="002E5F"/>
                </a:solidFill>
                <a:ea typeface="+mn-lt"/>
                <a:cs typeface="+mn-lt"/>
              </a:rPr>
              <a:t>haracter </a:t>
            </a:r>
            <a:r>
              <a:rPr lang="en-GB" sz="2800" b="1" dirty="0">
                <a:solidFill>
                  <a:srgbClr val="002E5F"/>
                </a:solidFill>
                <a:ea typeface="+mn-lt"/>
                <a:cs typeface="+mn-lt"/>
              </a:rPr>
              <a:t>R</a:t>
            </a:r>
            <a:r>
              <a:rPr lang="en-GB" sz="2800" dirty="0">
                <a:solidFill>
                  <a:srgbClr val="002E5F"/>
                </a:solidFill>
                <a:ea typeface="+mn-lt"/>
                <a:cs typeface="+mn-lt"/>
              </a:rPr>
              <a:t>ecognition</a:t>
            </a:r>
            <a:endParaRPr lang="en-GB" sz="2800" dirty="0" err="1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GB" sz="2800" dirty="0">
                <a:solidFill>
                  <a:srgbClr val="002E5F"/>
                </a:solidFill>
                <a:ea typeface="+mn-lt"/>
                <a:cs typeface="+mn-lt"/>
              </a:rPr>
              <a:t>OCR is the technique to process images of text, such as written or printed documents, and produce machine-readable documents.</a:t>
            </a:r>
            <a:endParaRPr lang="en-GB" dirty="0"/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GB" sz="2800" dirty="0">
                <a:solidFill>
                  <a:srgbClr val="002E5F"/>
                </a:solidFill>
                <a:ea typeface="+mn-lt"/>
                <a:cs typeface="+mn-lt"/>
              </a:rPr>
              <a:t>Machine-readable documents are encoded in formats that computers can process, allowing the text to be searched, edited and analysed.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070" y="6087562"/>
            <a:ext cx="3403046" cy="6825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3338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350CDE-29EE-8E43-313B-6DEAA152C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941A5D9-4423-FB4F-A44E-2F6BBE2FC16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1ED6ADB-84F6-B974-D0C0-3120CFE7D6B6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01F3A7-942B-872C-B1FE-99AC0D8E518F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D1FF41-6484-AB2C-3D09-42673A0A150A}"/>
              </a:ext>
            </a:extLst>
          </p:cNvPr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93CBDB-2455-4CB2-591D-8F21BC90A3CF}"/>
              </a:ext>
            </a:extLst>
          </p:cNvPr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1872A2-675B-4533-EEFD-753D8C106C3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87C852F-0A10-9A2C-DB0B-9BAD36677EAE}"/>
              </a:ext>
            </a:extLst>
          </p:cNvPr>
          <p:cNvSpPr txBox="1"/>
          <p:nvPr/>
        </p:nvSpPr>
        <p:spPr>
          <a:xfrm>
            <a:off x="421800" y="2230613"/>
            <a:ext cx="7680689" cy="37240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1200"/>
              </a:spcAft>
              <a:buFont typeface="Arial,Sans-Serif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Scanning your passport at the airport.</a:t>
            </a:r>
            <a:endParaRPr lang="en-US" sz="28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spcAft>
                <a:spcPts val="1200"/>
              </a:spcAft>
              <a:buFont typeface="Arial,Sans-Serif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Generate machine-readable text for text-to-speech technology.</a:t>
            </a:r>
            <a:endParaRPr lang="en-US" dirty="0"/>
          </a:p>
          <a:p>
            <a:pPr marL="285750" indent="-285750">
              <a:spcAft>
                <a:spcPts val="1200"/>
              </a:spcAft>
              <a:buFont typeface="Arial,Sans-Serif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Making </a:t>
            </a:r>
            <a:r>
              <a:rPr lang="en-US" sz="2800" dirty="0" err="1">
                <a:solidFill>
                  <a:srgbClr val="002E5F"/>
                </a:solidFill>
                <a:ea typeface="+mn-lt"/>
                <a:cs typeface="+mn-lt"/>
              </a:rPr>
              <a:t>digitalised</a:t>
            </a: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 physical archives searchable. </a:t>
            </a:r>
            <a:endParaRPr lang="en-US" dirty="0"/>
          </a:p>
          <a:p>
            <a:pPr marL="285750" indent="-285750">
              <a:spcAft>
                <a:spcPts val="1200"/>
              </a:spcAft>
              <a:buFont typeface="Arial,Sans-Serif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Creating a dataset of for text mining or text analysis. </a:t>
            </a:r>
            <a:endParaRPr lang="en-US" dirty="0"/>
          </a:p>
          <a:p>
            <a:pPr marL="285750" indent="-285750">
              <a:spcAft>
                <a:spcPts val="1200"/>
              </a:spcAft>
              <a:buFont typeface="Arial,Sans-Serif" panose="020B0604020202020204" pitchFamily="34" charset="0"/>
              <a:buChar char="•"/>
            </a:pPr>
            <a:endParaRPr lang="en-US" sz="2800" dirty="0">
              <a:solidFill>
                <a:srgbClr val="002E5F"/>
              </a:solidFill>
              <a:ea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5C65CE-0FA2-969B-980B-8FA40BF5EB7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070" y="6087562"/>
            <a:ext cx="3403046" cy="682569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E89942-E092-095E-863F-222F6A39C496}"/>
              </a:ext>
            </a:extLst>
          </p:cNvPr>
          <p:cNvSpPr txBox="1"/>
          <p:nvPr/>
        </p:nvSpPr>
        <p:spPr>
          <a:xfrm>
            <a:off x="1164599" y="473246"/>
            <a:ext cx="6505628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solidFill>
                  <a:srgbClr val="002E5F"/>
                </a:solidFill>
                <a:latin typeface="Verdana Pro Cond"/>
                <a:ea typeface="+mn-lt"/>
                <a:cs typeface="+mn-lt"/>
              </a:rPr>
              <a:t>OCR In the Wild</a:t>
            </a:r>
            <a:endParaRPr lang="en-GB" dirty="0">
              <a:solidFill>
                <a:srgbClr val="000000"/>
              </a:solidFill>
              <a:latin typeface="Calibri" panose="020F0502020204030204"/>
              <a:ea typeface="+mn-lt"/>
              <a:cs typeface="+mn-lt"/>
            </a:endParaRPr>
          </a:p>
          <a:p>
            <a:pPr algn="ctr"/>
            <a:r>
              <a:rPr lang="en-GB" sz="4000" b="1" dirty="0">
                <a:solidFill>
                  <a:srgbClr val="002E5F"/>
                </a:solidFill>
                <a:latin typeface="Verdana Pro Cond"/>
                <a:ea typeface="+mn-lt"/>
                <a:cs typeface="+mn-lt"/>
              </a:rPr>
              <a:t>Real-World Examples </a:t>
            </a:r>
            <a:endParaRPr lang="en-GB" dirty="0">
              <a:ea typeface="Calibri"/>
              <a:cs typeface="Calibri"/>
            </a:endParaRPr>
          </a:p>
        </p:txBody>
      </p:sp>
      <p:pic>
        <p:nvPicPr>
          <p:cNvPr id="4" name="Picture 3" descr="Live Text works inside word processors">
            <a:extLst>
              <a:ext uri="{FF2B5EF4-FFF2-40B4-BE49-F238E27FC236}">
                <a16:creationId xmlns:a16="http://schemas.microsoft.com/office/drawing/2014/main" id="{FAC3BAF8-D991-7178-E9E6-2A58A2A946C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9641" r="20599" b="170"/>
          <a:stretch>
            <a:fillRect/>
          </a:stretch>
        </p:blipFill>
        <p:spPr>
          <a:xfrm>
            <a:off x="8509313" y="0"/>
            <a:ext cx="3682732" cy="686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56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2507" y="-344460"/>
            <a:ext cx="1542572" cy="15425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68313" y="2865046"/>
            <a:ext cx="39682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b="1">
              <a:solidFill>
                <a:srgbClr val="002E5F"/>
              </a:solidFill>
            </a:endParaRPr>
          </a:p>
          <a:p>
            <a:pPr algn="ctr"/>
            <a:r>
              <a:rPr lang="en-GB" b="1">
                <a:solidFill>
                  <a:srgbClr val="002E5F"/>
                </a:solidFill>
              </a:rPr>
              <a:t>Mid-Century Machinery</a:t>
            </a:r>
          </a:p>
          <a:p>
            <a:r>
              <a:rPr lang="en-GB">
                <a:solidFill>
                  <a:srgbClr val="002E5F"/>
                </a:solidFill>
              </a:rPr>
              <a:t>1974: Ray Kurzweil develops the “Reading Machine,” an early form of OCR technology compatible with text-</a:t>
            </a:r>
          </a:p>
          <a:p>
            <a:r>
              <a:rPr lang="en-GB">
                <a:solidFill>
                  <a:srgbClr val="002E5F"/>
                </a:solidFill>
              </a:rPr>
              <a:t>to-speech software</a:t>
            </a:r>
          </a:p>
          <a:p>
            <a:r>
              <a:rPr lang="en-GB">
                <a:solidFill>
                  <a:srgbClr val="002E5F"/>
                </a:solidFill>
              </a:rPr>
              <a:t>1976: Kurzweil sells to Xerox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rgbClr val="002E5F"/>
              </a:solidFill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53" y="2916889"/>
            <a:ext cx="3788543" cy="266713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4967" y="1064376"/>
            <a:ext cx="45582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>
                <a:solidFill>
                  <a:srgbClr val="002E5F"/>
                </a:solidFill>
              </a:rPr>
              <a:t>Early Foundations</a:t>
            </a:r>
          </a:p>
          <a:p>
            <a:r>
              <a:rPr lang="en-GB">
                <a:solidFill>
                  <a:srgbClr val="002E5F"/>
                </a:solidFill>
              </a:rPr>
              <a:t>1914: Emanuel Goldberg invents a machine that converts text into telegraph code; Edmund Fournier </a:t>
            </a:r>
            <a:r>
              <a:rPr lang="en-GB" err="1">
                <a:solidFill>
                  <a:srgbClr val="002E5F"/>
                </a:solidFill>
              </a:rPr>
              <a:t>d’Albe</a:t>
            </a:r>
            <a:r>
              <a:rPr lang="en-GB">
                <a:solidFill>
                  <a:srgbClr val="002E5F"/>
                </a:solidFill>
              </a:rPr>
              <a:t> invents the </a:t>
            </a:r>
            <a:r>
              <a:rPr lang="en-GB" err="1">
                <a:solidFill>
                  <a:srgbClr val="002E5F"/>
                </a:solidFill>
              </a:rPr>
              <a:t>Optophone</a:t>
            </a:r>
            <a:r>
              <a:rPr lang="en-GB">
                <a:solidFill>
                  <a:srgbClr val="002E5F"/>
                </a:solidFill>
              </a:rPr>
              <a:t>, which converts text to audio tones matched with letters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8256" y="885652"/>
            <a:ext cx="2060997" cy="28853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</p:pic>
      <p:sp>
        <p:nvSpPr>
          <p:cNvPr id="19" name="Rectangle 18"/>
          <p:cNvSpPr/>
          <p:nvPr/>
        </p:nvSpPr>
        <p:spPr>
          <a:xfrm>
            <a:off x="5031959" y="1054903"/>
            <a:ext cx="264098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2E5F"/>
                </a:solidFill>
              </a:rPr>
              <a:t>1931: Goldberg invents the “Statistical Machine,” which searches archives through optical code recognition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507589" y="3825868"/>
            <a:ext cx="364749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>
                <a:solidFill>
                  <a:srgbClr val="002E5F"/>
                </a:solidFill>
              </a:rPr>
              <a:t>The Internet Era</a:t>
            </a:r>
          </a:p>
          <a:p>
            <a:r>
              <a:rPr lang="en-GB">
                <a:solidFill>
                  <a:srgbClr val="002E5F"/>
                </a:solidFill>
              </a:rPr>
              <a:t>1990s-00s: OCR goes mainstream; improved accuracy; mass digitization projects </a:t>
            </a:r>
          </a:p>
          <a:p>
            <a:r>
              <a:rPr lang="en-GB">
                <a:solidFill>
                  <a:srgbClr val="002E5F"/>
                </a:solidFill>
              </a:rPr>
              <a:t>00s-present: increased accessibility and accuracy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00" y="6119853"/>
            <a:ext cx="3123376" cy="626474"/>
          </a:xfrm>
          <a:prstGeom prst="rect">
            <a:avLst/>
          </a:prstGeom>
        </p:spPr>
      </p:pic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BFBC37DD-0D8D-0152-1225-248AE265366E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88257" y="2364072"/>
            <a:ext cx="1412532" cy="717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2954B870-C132-1E8F-A276-753465F56A95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3156195" y="1793567"/>
            <a:ext cx="1875764" cy="850804"/>
          </a:xfrm>
          <a:prstGeom prst="bentConnector3">
            <a:avLst>
              <a:gd name="adj1" fmla="val 75563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D86EF01D-BA72-829F-6204-D997D0F98AE3}"/>
              </a:ext>
            </a:extLst>
          </p:cNvPr>
          <p:cNvCxnSpPr>
            <a:cxnSpLocks/>
          </p:cNvCxnSpPr>
          <p:nvPr/>
        </p:nvCxnSpPr>
        <p:spPr>
          <a:xfrm flipV="1">
            <a:off x="7383319" y="4010550"/>
            <a:ext cx="1930083" cy="61825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F41AC4C-C320-7BD7-0C4C-83524CC409EF}"/>
              </a:ext>
            </a:extLst>
          </p:cNvPr>
          <p:cNvSpPr txBox="1"/>
          <p:nvPr/>
        </p:nvSpPr>
        <p:spPr>
          <a:xfrm>
            <a:off x="667858" y="171149"/>
            <a:ext cx="7804522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solidFill>
                  <a:srgbClr val="002E5F"/>
                </a:solidFill>
                <a:latin typeface="Verdana Pro Cond"/>
                <a:ea typeface="+mn-lt"/>
                <a:cs typeface="+mn-lt"/>
              </a:rPr>
              <a:t>OCR Timeline: A Brief History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271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1D52CD-B20F-EA16-9FEA-7E225BBBC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D1A24E-ADCC-C5D6-3798-A5350AA0A0D3}"/>
              </a:ext>
            </a:extLst>
          </p:cNvPr>
          <p:cNvSpPr/>
          <p:nvPr/>
        </p:nvSpPr>
        <p:spPr>
          <a:xfrm>
            <a:off x="-3124" y="0"/>
            <a:ext cx="5320350" cy="685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93A073-61E4-3293-A714-66E8A8C93BC3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5605DF-821A-0774-9549-B0FE65E45CCA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B1B9EF-FE59-BE12-4330-8AD712F4D1FA}"/>
              </a:ext>
            </a:extLst>
          </p:cNvPr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1B8FEE-B930-AFDD-85B2-B19AE72357E4}"/>
              </a:ext>
            </a:extLst>
          </p:cNvPr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8A4E430-10A5-4128-F3AB-97622B124725}"/>
              </a:ext>
            </a:extLst>
          </p:cNvPr>
          <p:cNvSpPr/>
          <p:nvPr/>
        </p:nvSpPr>
        <p:spPr>
          <a:xfrm>
            <a:off x="5583739" y="1607938"/>
            <a:ext cx="6614869" cy="209288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buAutoNum type="arabicPeriod"/>
            </a:pPr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Select the images to be scanned </a:t>
            </a:r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Scan the images with OCR software </a:t>
            </a:r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2E5F"/>
                </a:solidFill>
                <a:ea typeface="+mn-lt"/>
                <a:cs typeface="+mn-lt"/>
              </a:rPr>
              <a:t>Inspect and 'clean' the processed files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2E5F"/>
                </a:solidFill>
                <a:ea typeface="Calibri" panose="020F0502020204030204"/>
                <a:cs typeface="Calibri" panose="020F0502020204030204"/>
              </a:rPr>
              <a:t>Save the results for further use</a:t>
            </a:r>
            <a:endParaRPr lang="en-US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81A19EE3-E4D7-DEDE-DEB7-473CA15812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607" y="-106792"/>
            <a:ext cx="1542572" cy="15425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F23048-BE90-245F-5E94-FFA68C8B8D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39FF360-F615-0F7F-1E14-3B2086AF752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2" y="-4371"/>
            <a:ext cx="3394997" cy="6726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484A52-A84B-1894-FDC1-A68BC2E00A4A}"/>
              </a:ext>
            </a:extLst>
          </p:cNvPr>
          <p:cNvSpPr txBox="1"/>
          <p:nvPr/>
        </p:nvSpPr>
        <p:spPr>
          <a:xfrm>
            <a:off x="-2486" y="2721433"/>
            <a:ext cx="531910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latin typeface="Verdana Pro Cond"/>
                <a:ea typeface="+mn-lt"/>
                <a:cs typeface="+mn-lt"/>
              </a:rPr>
              <a:t>OCR workflow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822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20" ma:contentTypeDescription="Create a new document." ma:contentTypeScope="" ma:versionID="71c782f3f71fdc15523e92abceb85cb2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b9bb859351553e463199851a3f4450ef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Thumbnail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Thumbnail" ma:index="26" nillable="true" ma:displayName="Thumbnail" ma:format="Thumbnail" ma:internalName="Thumbnail">
      <xsd:simpleType>
        <xsd:restriction base="dms:Unknown"/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  <Thumbnail xmlns="a4cecb87-7127-4cec-8ade-f39cabdda460" xsi:nil="true"/>
  </documentManagement>
</p:properties>
</file>

<file path=customXml/itemProps1.xml><?xml version="1.0" encoding="utf-8"?>
<ds:datastoreItem xmlns:ds="http://schemas.openxmlformats.org/officeDocument/2006/customXml" ds:itemID="{5093F290-8818-47BF-B6AA-E11B6BDEC086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4EF80F7-0B9A-4CE5-9AE8-3D93976412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FA59BC-CBBA-42CD-8476-A69FA17DEB33}">
  <ds:schemaRefs>
    <ds:schemaRef ds:uri="a4cecb87-7127-4cec-8ade-f39cabdda460"/>
    <ds:schemaRef ds:uri="e0533433-c614-42f1-a6db-1e117b426f0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1158</Words>
  <Application>Microsoft Macintosh PowerPoint</Application>
  <PresentationFormat>Widescreen</PresentationFormat>
  <Paragraphs>191</Paragraphs>
  <Slides>25</Slides>
  <Notes>19</Notes>
  <HiddenSlides>1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Source Sans Pro</vt:lpstr>
      <vt:lpstr>Arial,Sans-Serif</vt:lpstr>
      <vt:lpstr>Verdana Pro Cond</vt:lpstr>
      <vt:lpstr>Calibri Light</vt:lpstr>
      <vt:lpstr>Integral CF Bold</vt:lpstr>
      <vt:lpstr>Arial</vt:lpstr>
      <vt:lpstr>Calibri</vt:lpstr>
      <vt:lpstr>Verdana Pro Cond Black</vt:lpstr>
      <vt:lpstr>Office Theme</vt:lpstr>
      <vt:lpstr>PowerPoint Presentation</vt:lpstr>
      <vt:lpstr>PowerPoint Presentation</vt:lpstr>
      <vt:lpstr>PowerPoint Presentation</vt:lpstr>
      <vt:lpstr>Course Material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MICHIELIN Lucia</dc:creator>
  <cp:lastModifiedBy>Joy Lan</cp:lastModifiedBy>
  <cp:revision>953</cp:revision>
  <dcterms:created xsi:type="dcterms:W3CDTF">2020-12-14T07:57:59Z</dcterms:created>
  <dcterms:modified xsi:type="dcterms:W3CDTF">2025-10-09T12:38:35Z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MediaServiceImageTags">
    <vt:lpwstr/>
  </property>
</Properties>
</file>

<file path=docProps/thumbnail.jpeg>
</file>